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38" r:id="rId2"/>
    <p:sldId id="313" r:id="rId3"/>
    <p:sldId id="259" r:id="rId4"/>
    <p:sldId id="300" r:id="rId5"/>
    <p:sldId id="260" r:id="rId6"/>
    <p:sldId id="261" r:id="rId7"/>
    <p:sldId id="301" r:id="rId8"/>
    <p:sldId id="325" r:id="rId9"/>
    <p:sldId id="326" r:id="rId10"/>
    <p:sldId id="327" r:id="rId11"/>
    <p:sldId id="328" r:id="rId12"/>
    <p:sldId id="266" r:id="rId13"/>
    <p:sldId id="302" r:id="rId14"/>
    <p:sldId id="267" r:id="rId15"/>
    <p:sldId id="344" r:id="rId16"/>
    <p:sldId id="345" r:id="rId17"/>
    <p:sldId id="346" r:id="rId18"/>
    <p:sldId id="268" r:id="rId19"/>
    <p:sldId id="347" r:id="rId20"/>
    <p:sldId id="303" r:id="rId21"/>
    <p:sldId id="348" r:id="rId22"/>
    <p:sldId id="269" r:id="rId23"/>
    <p:sldId id="315" r:id="rId24"/>
    <p:sldId id="329" r:id="rId25"/>
    <p:sldId id="330" r:id="rId26"/>
    <p:sldId id="331" r:id="rId27"/>
    <p:sldId id="332" r:id="rId28"/>
    <p:sldId id="274" r:id="rId29"/>
    <p:sldId id="304" r:id="rId30"/>
    <p:sldId id="275" r:id="rId31"/>
    <p:sldId id="276" r:id="rId32"/>
    <p:sldId id="277" r:id="rId33"/>
    <p:sldId id="349" r:id="rId34"/>
    <p:sldId id="316" r:id="rId35"/>
    <p:sldId id="278" r:id="rId36"/>
    <p:sldId id="306" r:id="rId37"/>
    <p:sldId id="279" r:id="rId38"/>
    <p:sldId id="280" r:id="rId39"/>
    <p:sldId id="307" r:id="rId40"/>
    <p:sldId id="281" r:id="rId41"/>
    <p:sldId id="282" r:id="rId42"/>
    <p:sldId id="283" r:id="rId43"/>
    <p:sldId id="333" r:id="rId44"/>
    <p:sldId id="334" r:id="rId45"/>
    <p:sldId id="286" r:id="rId46"/>
    <p:sldId id="317" r:id="rId47"/>
    <p:sldId id="287" r:id="rId48"/>
    <p:sldId id="288" r:id="rId49"/>
    <p:sldId id="289" r:id="rId50"/>
    <p:sldId id="290" r:id="rId51"/>
    <p:sldId id="350" r:id="rId52"/>
    <p:sldId id="318" r:id="rId53"/>
    <p:sldId id="291" r:id="rId54"/>
    <p:sldId id="311" r:id="rId55"/>
    <p:sldId id="336" r:id="rId56"/>
    <p:sldId id="337" r:id="rId57"/>
    <p:sldId id="294" r:id="rId58"/>
    <p:sldId id="295" r:id="rId59"/>
    <p:sldId id="296" r:id="rId60"/>
    <p:sldId id="339" r:id="rId61"/>
    <p:sldId id="340" r:id="rId62"/>
    <p:sldId id="341" r:id="rId63"/>
    <p:sldId id="342" r:id="rId64"/>
    <p:sldId id="297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838" autoAdjust="0"/>
    <p:restoredTop sz="97478" autoAdjust="0"/>
  </p:normalViewPr>
  <p:slideViewPr>
    <p:cSldViewPr>
      <p:cViewPr varScale="1">
        <p:scale>
          <a:sx n="72" d="100"/>
          <a:sy n="72" d="100"/>
        </p:scale>
        <p:origin x="66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nl Hmbtv" userId="246024e8652d4806" providerId="LiveId" clId="{2A11E017-6ABD-4D5D-A782-25C20D18A526}"/>
    <pc:docChg chg="delSld">
      <pc:chgData name="Gnl Hmbtv" userId="246024e8652d4806" providerId="LiveId" clId="{2A11E017-6ABD-4D5D-A782-25C20D18A526}" dt="2021-04-12T17:06:12.133" v="0" actId="2696"/>
      <pc:docMkLst>
        <pc:docMk/>
      </pc:docMkLst>
      <pc:sldChg chg="del">
        <pc:chgData name="Gnl Hmbtv" userId="246024e8652d4806" providerId="LiveId" clId="{2A11E017-6ABD-4D5D-A782-25C20D18A526}" dt="2021-04-12T17:06:12.133" v="0" actId="2696"/>
        <pc:sldMkLst>
          <pc:docMk/>
          <pc:sldMk cId="1856380407" sldId="34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2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6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rgbClr val="002060"/>
                </a:solidFill>
                <a:latin typeface="+mn-lt"/>
              </a:rPr>
              <a:t>Calculus 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002060"/>
                </a:solidFill>
                <a:latin typeface="+mn-lt"/>
              </a:rPr>
              <a:t>Single Variable</a:t>
            </a: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4" y="3320143"/>
            <a:ext cx="4049485" cy="303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483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Proof 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3340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important equation tells you that by repeatedly applying the Mean Value Theorem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always find a collection of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such that the constant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is a Riemann sum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 for any partition.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l="-1667" r="-1667" b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1372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77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Bef>
                    <a:spcPts val="600"/>
                  </a:spcBef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Proof (continued)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3200" b="1" dirty="0"/>
                  <a:t>One of the Theorems related to Riemann sums guarantees that the limit of Riemann sums over the partition with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exists.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77711"/>
              </a:xfrm>
              <a:prstGeom prst="rect">
                <a:avLst/>
              </a:prstGeom>
              <a:blipFill>
                <a:blip r:embed="rId2"/>
                <a:stretch>
                  <a:fillRect l="-1800" t="-2966" r="-1667" b="-3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3111443"/>
                <a:ext cx="9144000" cy="3073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en-US" sz="3200" b="1" dirty="0"/>
                  <a:t>So taking the limit (as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) of the last relation produces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1443"/>
                <a:ext cx="9144000" cy="3073021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83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Provided we can find an antiderivative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now have a way to evaluate a definite integral without having to use the limit of a sum.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blipFill>
                <a:blip r:embed="rId2"/>
                <a:stretch>
                  <a:fillRect l="-14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3183021"/>
                <a:ext cx="9144000" cy="3434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When applying the Fundamental Theorem of Calculus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notation shown below is convenient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>
                              <a:latin typeface="Cambria Math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b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83021"/>
                <a:ext cx="9144000" cy="3434851"/>
              </a:xfrm>
              <a:prstGeom prst="rect">
                <a:avLst/>
              </a:prstGeom>
              <a:blipFill>
                <a:blip r:embed="rId3"/>
                <a:stretch>
                  <a:fillRect l="-14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58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5352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It is not necessary to include a constant of integration in the antiderivative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i.e.</a:t>
                </a:r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352363"/>
              </a:xfrm>
              <a:prstGeom prst="rect">
                <a:avLst/>
              </a:prstGeom>
              <a:blipFill>
                <a:blip r:embed="rId2"/>
                <a:stretch>
                  <a:fillRect l="-14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090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685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𝐄𝐯𝐚𝐥𝐮𝐚𝐭𝐢𝐧𝐠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𝐃𝐞𝐟𝐢𝐧𝐢𝐭𝐞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𝐈𝐧𝐭𝐞𝐠𝐫𝐚𝐥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Evaluate the definite integral </a:t>
                </a:r>
                <a:endParaRPr lang="en-US" sz="3200" b="1" i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𝟒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𝟑</m:t>
                          </m:r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ra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>
                              <a:latin typeface="Cambria Math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8509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946709"/>
                <a:ext cx="9144000" cy="1701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Evaluate the definite integral </a:t>
                </a:r>
                <a:endParaRPr lang="en-US" sz="3200" b="1" i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46709"/>
                <a:ext cx="9144000" cy="1701491"/>
              </a:xfrm>
              <a:prstGeom prst="rect">
                <a:avLst/>
              </a:prstGeom>
              <a:blipFill rotWithShape="0">
                <a:blip r:embed="rId3"/>
                <a:stretch>
                  <a:fillRect t="-4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959378"/>
                <a:ext cx="9144000" cy="1822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Evaluate the definite integral </a:t>
                </a:r>
                <a:endParaRPr lang="en-US" sz="3200" b="1" i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9378"/>
                <a:ext cx="9144000" cy="1822422"/>
              </a:xfrm>
              <a:prstGeom prst="rect">
                <a:avLst/>
              </a:prstGeom>
              <a:blipFill rotWithShape="0">
                <a:blip r:embed="rId4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64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492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𝟒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𝟑</m:t>
                          </m:r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ra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𝟒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rad>
                        </m:e>
                      </m:d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rad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𝟔𝟒</m:t>
                              </m:r>
                            </m:e>
                          </m:ra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rad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𝟏𝟒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492466"/>
              </a:xfrm>
              <a:prstGeom prst="rect">
                <a:avLst/>
              </a:prstGeo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13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290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290423"/>
              </a:xfrm>
              <a:prstGeom prst="rect">
                <a:avLst/>
              </a:prstGeo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094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953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200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func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</m:e>
                      </m:d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53518"/>
              </a:xfrm>
              <a:prstGeom prst="rect">
                <a:avLst/>
              </a:prstGeo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618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980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𝐃𝐞𝐟𝐢𝐧𝐢𝐭𝐞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𝐈𝐧𝐭𝐞𝐠𝐫𝐚𝐥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𝐈𝐧𝐯𝐨𝐥𝐯𝐢𝐧𝐠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𝐀𝐛𝐬𝐨𝐥𝐮𝐭𝐞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𝐕𝐚𝐥𝐮𝐞</m:t>
                    </m:r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Evaluate the definite 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integral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𝟐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𝟐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0">
                              <a:latin typeface="Cambria Math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                 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∗∗∗</m:t>
                    </m:r>
                  </m:oMath>
                </a14:m>
                <a:r>
                  <a:rPr lang="en-US" sz="28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980274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022" y="1828800"/>
            <a:ext cx="423597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41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720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𝟐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𝟐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>
                              <a:latin typeface="Cambria Math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charset="0"/>
                            </a:rPr>
                            <m:t>𝟎</m:t>
                          </m:r>
                        </m:sub>
                        <m:sup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 charset="0"/>
                                </a:rPr>
                                <m:t>𝟐</m:t>
                              </m:r>
                            </m:den>
                          </m:f>
                        </m:sup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>
                              <a:latin typeface="Cambria Math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𝟐</m:t>
                          </m:r>
                        </m:sup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𝟐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>
                              <a:latin typeface="Cambria Math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720429"/>
              </a:xfrm>
              <a:prstGeom prst="rect">
                <a:avLst/>
              </a:prstGeo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79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981200"/>
            <a:ext cx="9144000" cy="3124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Integration:</a:t>
            </a:r>
          </a:p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Fundamental Theorem of Calculus</a:t>
            </a:r>
          </a:p>
        </p:txBody>
      </p:sp>
    </p:spTree>
    <p:extLst>
      <p:ext uri="{BB962C8B-B14F-4D97-AF65-F5344CB8AC3E}">
        <p14:creationId xmlns:p14="http://schemas.microsoft.com/office/powerpoint/2010/main" val="3869956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5895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𝐔𝐬𝐢𝐧𝐠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𝐭𝐡𝐞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𝐅𝐮𝐧𝐝𝐚𝐦𝐞𝐧𝐭𝐚𝐥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𝐓𝐡𝐞𝐨𝐫𝐞𝐦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𝐭𝐨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𝐅𝐢𝐧𝐝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𝐀𝐫𝐞𝐚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Find the area of the region bounded by the graph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𝟐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𝟑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𝟐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the vertical 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lines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𝟐</m:t>
                    </m:r>
                  </m:oMath>
                </a14:m>
                <a:r>
                  <a:rPr lang="en-US" sz="3200" b="1" dirty="0"/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∗∗∗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895268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608" y="2895600"/>
            <a:ext cx="386539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25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172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𝟐</m:t>
                          </m:r>
                        </m:sup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>
                              <a:latin typeface="Cambria Math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𝟏𝟔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𝟏𝟔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172122"/>
              </a:xfrm>
              <a:prstGeom prst="rect">
                <a:avLst/>
              </a:prstGeo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755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area of a region under a curve is greater than the area of an inscribed rectangle and less than the area of a circumscribed rectangle.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692028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𝐌𝐞𝐚𝐧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𝐕𝐚𝐥𝐮𝐞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𝐈𝐧𝐭𝐞𝐠𝐫𝐚𝐥𝐬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states that somewhere between the inscribed and circumscribed rectangles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there is a rectangle whose area is precisely equal to the area of the region under the curve (shown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)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92028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7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4648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Theorem 2. Mean Value Theorem for Integrals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is continuous on the closed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there exists a number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𝒄</m:t>
                    </m:r>
                  </m:oMath>
                </a14:m>
                <a:r>
                  <a:rPr lang="en-US" sz="3200" b="1" dirty="0"/>
                  <a:t> in the closed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 such that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0">
                              <a:latin typeface="Cambria Math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>
                          <a:latin typeface="Cambria Math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US" sz="2800" b="1" i="1" dirty="0">
                  <a:latin typeface="Cambria Math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𝒄</m:t>
                          </m:r>
                        </m:e>
                      </m:d>
                      <m:r>
                        <a:rPr lang="en-US" sz="2800" b="1" i="1">
                          <a:latin typeface="Cambria Math" charset="0"/>
                        </a:rPr>
                        <m:t>∙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𝒃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US" sz="2800" b="1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𝐦𝐞𝐚𝐧</m:t>
                    </m:r>
                    <m:r>
                      <a:rPr lang="en-US" sz="28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𝐯𝐚𝐥𝐮𝐞</m:t>
                    </m:r>
                    <m:r>
                      <a:rPr lang="en-US" sz="28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𝐫𝐞𝐜𝐭𝐚𝐧𝐠𝐥𝐞</m:t>
                    </m:r>
                  </m:oMath>
                </a14:m>
                <a:r>
                  <a:rPr lang="en-US" sz="28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648196"/>
              </a:xfrm>
              <a:prstGeom prst="rect">
                <a:avLst/>
              </a:prstGeom>
              <a:blipFill>
                <a:blip r:embed="rId2"/>
                <a:stretch>
                  <a:fillRect l="-1800" t="-183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106" y="3181350"/>
            <a:ext cx="51054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76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𝐏𝐫𝐨𝐨𝐟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𝐂𝐚𝐬𝐞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3200" b="1" dirty="0"/>
                  <a:t>: 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constant on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theorem is clearly valid because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𝒄</m:t>
                    </m:r>
                  </m:oMath>
                </a14:m>
                <a:r>
                  <a:rPr lang="en-US" sz="3200" b="1" dirty="0"/>
                  <a:t> can be any point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368457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𝐂𝐚𝐬𝐞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𝐈𝐈</m:t>
                    </m:r>
                  </m:oMath>
                </a14:m>
                <a:r>
                  <a:rPr lang="en-US" sz="3200" b="1" dirty="0"/>
                  <a:t>: 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not constant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by the Extreme Value Theorem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choose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d>
                  </m:oMath>
                </a14:m>
                <a:r>
                  <a:rPr lang="en-US" sz="3200" b="1" dirty="0"/>
                  <a:t> to be the minimum and maximum values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68457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10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736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Proof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for all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3200" b="1" dirty="0"/>
                  <a:t>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you can apply the last of the Theorems related to Riemann sums to write the following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</m:d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736810"/>
              </a:xfrm>
              <a:prstGeom prst="rect">
                <a:avLst/>
              </a:prstGeom>
              <a:blipFill>
                <a:blip r:embed="rId2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689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657600"/>
                <a:ext cx="9144000" cy="1570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/>
                  <a:t>The last expression reduces to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57600"/>
                <a:ext cx="9144000" cy="1570430"/>
              </a:xfrm>
              <a:prstGeom prst="rect">
                <a:avLst/>
              </a:prstGeom>
              <a:blipFill>
                <a:blip r:embed="rId2"/>
                <a:stretch>
                  <a:fillRect l="-1667" t="-5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486400"/>
                <a:ext cx="9144000" cy="1096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86400"/>
                <a:ext cx="9144000" cy="1096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1" y="0"/>
            <a:ext cx="8991599" cy="312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7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355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Proof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the last inequality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you can apply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𝐈𝐧𝐭𝐞𝐫𝐦𝐞𝐝𝐢𝐚𝐭𝐞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𝐕𝐚𝐥𝐮𝐞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</m:oMath>
                </a14:m>
                <a:r>
                  <a:rPr lang="en-US" sz="3200" b="1" dirty="0"/>
                  <a:t> to conclude that there exists some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 such 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or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355779"/>
              </a:xfrm>
              <a:prstGeom prst="rect">
                <a:avLst/>
              </a:prstGeom>
              <a:blipFill>
                <a:blip r:embed="rId2"/>
                <a:stretch>
                  <a:fillRect l="-1800" t="-1342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687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value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𝒄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given in the Mean Value Theorem for Integrals is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𝐚𝐯𝐞𝐫𝐚𝐠𝐞</m:t>
                    </m:r>
                  </m:oMath>
                </a14:m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𝐯𝐚𝐥𝐮𝐞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b="1" dirty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/>
                  <a:t> on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30597"/>
                <a:ext cx="9144000" cy="432740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Definition of the Average Value of a Function 					on an Interval</a:t>
                </a:r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integrable on the closed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the average value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/>
                  <a:t>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charset="0"/>
                            </a:rPr>
                            <m:t>𝒃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𝒂</m:t>
                          </m:r>
                        </m:den>
                      </m:f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>
                              <a:latin typeface="Cambria Math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30597"/>
                <a:ext cx="9144000" cy="43274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37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see why the average value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defined in this way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suppose that you partition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 into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𝒏</m:t>
                    </m:r>
                  </m:oMath>
                </a14:m>
                <a:r>
                  <a:rPr lang="en-US" sz="3200" b="1" dirty="0"/>
                  <a:t> subintervals of equal width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73497"/>
                <a:ext cx="9144000" cy="3696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3200" b="1" dirty="0"/>
                  <a:t> is any point in the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𝐢</m:t>
                    </m:r>
                  </m:oMath>
                </a14:m>
                <a:r>
                  <a:rPr lang="en-US" sz="3200" b="1" baseline="30000" dirty="0"/>
                  <a:t>th</a:t>
                </a:r>
                <a:r>
                  <a:rPr lang="en-US" sz="3200" b="1" dirty="0"/>
                  <a:t> subinterval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arithmetic average (or mean) of the function values 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</m:sSub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is given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charset="0"/>
                            </a:rPr>
                            <m:t>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latin typeface="Cambria Math" charset="0"/>
                            </a:rPr>
                            <m:t>+…+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𝒇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73497"/>
                <a:ext cx="9144000" cy="3696140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70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You have now been introduced to the two major branches of calculus: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𝐝𝐢𝐟𝐟𝐞𝐫𝐞𝐧𝐭𝐢𝐚𝐥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𝐜𝐚𝐥𝐜𝐮𝐥𝐮𝐬</m:t>
                    </m:r>
                  </m:oMath>
                </a14:m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3200" b="1" dirty="0"/>
                  <a:t>(introduced with the tangent line problem)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𝐢𝐧𝐭𝐞𝐠𝐫𝐚𝐥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𝐜𝐚𝐥𝐜𝐮𝐥𝐮𝐬</m:t>
                    </m:r>
                  </m:oMath>
                </a14:m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en-US" sz="3200" b="1" dirty="0"/>
                  <a:t>(introduced with the area problem)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l="-1667" r="-166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0" y="46779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There is a very close connection between these two seemingly unrelated problems.</a:t>
            </a:r>
          </a:p>
        </p:txBody>
      </p:sp>
    </p:spTree>
    <p:extLst>
      <p:ext uri="{BB962C8B-B14F-4D97-AF65-F5344CB8AC3E}">
        <p14:creationId xmlns:p14="http://schemas.microsoft.com/office/powerpoint/2010/main" val="53098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6372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By multiplying and dividing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 you </a:t>
                </a:r>
                <a:r>
                  <a:rPr lang="en-US" sz="3200" b="1" dirty="0"/>
                  <a:t>can write the average as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372129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771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Finally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taking the limit as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produces the average value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on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as given in the definition above.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2690554"/>
            <a:ext cx="9144000" cy="371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Remark</a:t>
            </a:r>
          </a:p>
          <a:p>
            <a:pPr algn="just">
              <a:lnSpc>
                <a:spcPct val="150000"/>
              </a:lnSpc>
            </a:pPr>
            <a:r>
              <a:rPr lang="en-US" sz="3200" b="1" dirty="0"/>
              <a:t>This development of the average value of a function on an interval is only one of many practical uses of definite integrals to represent summation processes.</a:t>
            </a:r>
          </a:p>
        </p:txBody>
      </p:sp>
    </p:spTree>
    <p:extLst>
      <p:ext uri="{BB962C8B-B14F-4D97-AF65-F5344CB8AC3E}">
        <p14:creationId xmlns:p14="http://schemas.microsoft.com/office/powerpoint/2010/main" val="17769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80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𝐅𝐢𝐧𝐝𝐢𝐧𝐠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𝐭𝐡𝐞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𝐀𝐯𝐞𝐫𝐚𝐠𝐞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𝐕𝐚𝐥𝐮𝐞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𝐅𝐮𝐧𝐜𝐭𝐢𝐨𝐧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average value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latin typeface="Cambria Math" charset="0"/>
                      </a:rPr>
                      <m:t>=</m:t>
                    </m:r>
                    <m:r>
                      <a:rPr lang="en-US" sz="3200" b="1" i="1">
                        <a:latin typeface="Cambria Math" charset="0"/>
                      </a:rPr>
                      <m:t>𝟑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latin typeface="Cambria Math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latin typeface="Cambria Math" charset="0"/>
                      </a:rPr>
                      <m:t>−</m:t>
                    </m:r>
                    <m:r>
                      <a:rPr lang="en-US" sz="3200" b="1" i="1">
                        <a:latin typeface="Cambria Math" charset="0"/>
                      </a:rPr>
                      <m:t>𝟐</m:t>
                    </m:r>
                    <m:r>
                      <a:rPr lang="en-US" sz="3200" b="1" i="1"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sz="3200" b="1" dirty="0"/>
                  <a:t> on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∗∗∗</m:t>
                    </m:r>
                  </m:oMath>
                </a14:m>
                <a:r>
                  <a:rPr lang="en-US" sz="3200" b="1" dirty="0"/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02388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43840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40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279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𝟑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𝟐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𝟏𝟔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𝟒𝟖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𝟏𝟔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279779"/>
              </a:xfrm>
              <a:prstGeom prst="rect">
                <a:avLst/>
              </a:prstGeo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048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981200"/>
            <a:ext cx="9144000" cy="3124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Integration:</a:t>
            </a:r>
          </a:p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Second Fundamental Theorem of Calculus</a:t>
            </a:r>
          </a:p>
        </p:txBody>
      </p:sp>
    </p:spTree>
    <p:extLst>
      <p:ext uri="{BB962C8B-B14F-4D97-AF65-F5344CB8AC3E}">
        <p14:creationId xmlns:p14="http://schemas.microsoft.com/office/powerpoint/2010/main" val="2485527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definite integral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/>
                  <a:t> on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 was defined using the constant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/>
                  <a:t> as the upper limit of integration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sz="3200" b="1" dirty="0"/>
                  <a:t> as the variable of integration.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5590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However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 slightly different situation may arise in which the variable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sz="3200" b="1" dirty="0"/>
                  <a:t> is used in the upper limit of integration.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590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7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avoid the confusion of using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sz="3200" b="1" dirty="0"/>
                  <a:t> in two different ways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𝒕</m:t>
                    </m:r>
                  </m:oMath>
                </a14:m>
                <a:r>
                  <a:rPr lang="en-US" sz="3200" b="1" dirty="0"/>
                  <a:t> is temporarily used as the variable of integration.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2918"/>
            <a:ext cx="9144000" cy="2987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514600"/>
                <a:ext cx="91440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000" b="1" dirty="0"/>
                  <a:t>The Definite Integral as a Number      The Definite Integral as a Function of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553998"/>
              </a:xfrm>
              <a:prstGeom prst="rect">
                <a:avLst/>
              </a:prstGeom>
              <a:blipFill>
                <a:blip r:embed="rId4"/>
                <a:stretch>
                  <a:fillRect l="-66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72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4148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𝐓𝐡𝐞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𝐃𝐞𝐟𝐢𝐧𝐢𝐭𝐞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𝐈𝐧𝐭𝐞𝐠𝐫𝐚𝐥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𝐚𝐬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𝐅𝐮𝐧𝐜𝐭𝐢𝐨𝐧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Evaluate the function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sup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𝒕</m:t>
                              </m:r>
                            </m:e>
                          </m:func>
                          <m:r>
                            <a:rPr lang="en-US" sz="3200" b="1" i="0">
                              <a:latin typeface="Cambria Math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at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charset="0"/>
                      </a:rPr>
                      <m:t>𝒙</m:t>
                    </m:r>
                    <m:r>
                      <a:rPr lang="en-US" sz="3200" b="1" i="1">
                        <a:latin typeface="Cambria Math" charset="0"/>
                      </a:rPr>
                      <m:t>=</m:t>
                    </m:r>
                    <m:r>
                      <a:rPr lang="en-US" sz="3200" b="1" i="1">
                        <a:latin typeface="Cambria Math" charset="0"/>
                      </a:rPr>
                      <m:t>𝟎</m:t>
                    </m:r>
                    <m:r>
                      <a:rPr lang="en-US" sz="3200" b="1" i="1">
                        <a:latin typeface="Cambria Math" charset="0"/>
                      </a:rPr>
                      <m:t>,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3200" b="1" i="1">
                            <a:latin typeface="Cambria Math" charset="0"/>
                            <a:ea typeface="Cambria Math"/>
                          </a:rPr>
                          <m:t>𝝅</m:t>
                        </m:r>
                      </m:num>
                      <m:den>
                        <m:r>
                          <a:rPr lang="en-US" sz="3200" b="1" i="1">
                            <a:latin typeface="Cambria Math" charset="0"/>
                            <a:ea typeface="Cambria Math"/>
                          </a:rPr>
                          <m:t>𝟔</m:t>
                        </m:r>
                      </m:den>
                    </m:f>
                    <m:r>
                      <a:rPr lang="en-US" sz="3200" b="1" i="1">
                        <a:latin typeface="Cambria Math" charset="0"/>
                        <a:ea typeface="Cambria Math"/>
                      </a:rPr>
                      <m:t>,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3200" b="1" i="1">
                            <a:latin typeface="Cambria Math" charset="0"/>
                            <a:ea typeface="Cambria Math"/>
                          </a:rPr>
                          <m:t>𝝅</m:t>
                        </m:r>
                      </m:num>
                      <m:den>
                        <m:r>
                          <a:rPr lang="en-US" sz="3200" b="1" i="1">
                            <a:latin typeface="Cambria Math" charset="0"/>
                            <a:ea typeface="Cambria Math"/>
                          </a:rPr>
                          <m:t>𝟒</m:t>
                        </m:r>
                      </m:den>
                    </m:f>
                    <m:r>
                      <a:rPr lang="en-US" sz="3200" b="1" i="1">
                        <a:latin typeface="Cambria Math" charset="0"/>
                        <a:ea typeface="Cambria Math"/>
                      </a:rPr>
                      <m:t>,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3200" b="1" i="1">
                            <a:latin typeface="Cambria Math" charset="0"/>
                            <a:ea typeface="Cambria Math"/>
                          </a:rPr>
                          <m:t>𝝅</m:t>
                        </m:r>
                      </m:num>
                      <m:den>
                        <m:r>
                          <a:rPr lang="en-US" sz="3200" b="1" i="1">
                            <a:latin typeface="Cambria Math" charset="0"/>
                            <a:ea typeface="Cambria Math"/>
                          </a:rPr>
                          <m:t>𝟑</m:t>
                        </m:r>
                      </m:den>
                    </m:f>
                    <m:r>
                      <a:rPr lang="en-US" sz="3200" b="1" i="1">
                        <a:latin typeface="Cambria Math" charset="0"/>
                        <a:ea typeface="Cambria Math"/>
                      </a:rPr>
                      <m:t>,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3200" b="1" i="1">
                            <a:latin typeface="Cambria Math" charset="0"/>
                            <a:ea typeface="Cambria Math"/>
                          </a:rPr>
                          <m:t>𝝅</m:t>
                        </m:r>
                      </m:num>
                      <m:den>
                        <m:r>
                          <a:rPr lang="en-US" sz="3200" b="1" i="1">
                            <a:latin typeface="Cambria Math" charset="0"/>
                            <a:ea typeface="Cambria Math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148315"/>
              </a:xfrm>
              <a:prstGeom prst="rect">
                <a:avLst/>
              </a:prstGeom>
              <a:blipFill rotWithShape="0"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4267200"/>
                <a:ext cx="91440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You could evaluate five different definite integrals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one for each of the given upper limits.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7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905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However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is much simpler to fix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sz="3200" b="1" dirty="0"/>
                  <a:t> (as a constant) temporarily to obtain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sup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𝒕</m:t>
                              </m:r>
                            </m:e>
                          </m:func>
                          <m:r>
                            <a:rPr lang="en-US" sz="3200" b="1" i="0">
                              <a:latin typeface="Cambria Math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𝒕</m:t>
                          </m:r>
                        </m:e>
                      </m:nary>
                      <m:r>
                        <a:rPr lang="en-US" sz="3200" b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𝒕</m:t>
                                  </m:r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bSup>
                      <m:r>
                        <a:rPr lang="en-US" sz="3200" b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>
                          <a:latin typeface="Cambria Math" charset="0"/>
                        </a:rPr>
                        <m:t>−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𝟎</m:t>
                          </m:r>
                        </m:e>
                      </m:func>
                      <m:r>
                        <a:rPr lang="en-US" sz="3200" b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func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05236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4092476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Now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using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𝑭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func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obtain the results shown in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3200" b="1" dirty="0"/>
                  <a:t> below.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92476"/>
                <a:ext cx="9144000" cy="1492781"/>
              </a:xfrm>
              <a:prstGeom prst="rect">
                <a:avLst/>
              </a:prstGeom>
              <a:blipFill>
                <a:blip r:embed="rId3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74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62" y="619966"/>
            <a:ext cx="8501875" cy="622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84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This connection was discovered independently by Isaac Newton and Gottfried Leibniz and is stated in a formal theorem that is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𝐅𝐮𝐧𝐝𝐚𝐦𝐞𝐧𝐭𝐚𝐥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𝐂𝐚𝐥𝐜𝐮𝐥𝐮𝐬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3429217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theorem states that differentiation and definite integration are inverse operations (in the same sense that division and multiplication are inverse operations).</a:t>
            </a:r>
          </a:p>
        </p:txBody>
      </p:sp>
    </p:spTree>
    <p:extLst>
      <p:ext uri="{BB962C8B-B14F-4D97-AF65-F5344CB8AC3E}">
        <p14:creationId xmlns:p14="http://schemas.microsoft.com/office/powerpoint/2010/main" val="389650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6145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You can think of the function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𝑭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/>
                  <a:t>as accumulating the area under the curve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𝒕</m:t>
                          </m:r>
                        </m:e>
                      </m:d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𝒕</m:t>
                          </m:r>
                        </m:e>
                      </m:func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𝒕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𝒕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sz="3200" b="1" dirty="0"/>
                  <a:t>. 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area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𝑭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𝟎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r>
                  <a:rPr lang="en-US" sz="3200" b="1" dirty="0"/>
                  <a:t>.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/>
                          </a:rPr>
                          <m:t>𝝅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/>
                          </a:rPr>
                          <m:t>𝟐</m:t>
                        </m:r>
                      </m:den>
                    </m:f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𝑭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𝝅</m:t>
                            </m:r>
                          </m:num>
                          <m:den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𝟐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b="1" dirty="0"/>
                  <a:t> gives the accumulated area under the cosine curve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𝟎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/>
                              </a:rPr>
                              <m:t>𝝅</m:t>
                            </m:r>
                          </m:num>
                          <m:den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/>
                              </a:rPr>
                              <m:t>𝟐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145144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63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interpretation of a definite integral as an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𝐚𝐜𝐜𝐮𝐦𝐮𝐥𝐚𝐭𝐢𝐨𝐧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𝐟𝐮𝐧𝐜𝐭𝐢𝐨𝐧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is used often in applications of integration.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2372733"/>
                <a:ext cx="9144000" cy="448526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The Second Fundamental Theorem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of Calculus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continuous on an open interval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𝐈</m:t>
                    </m:r>
                  </m:oMath>
                </a14:m>
                <a:r>
                  <a:rPr lang="en-US" sz="3200" b="1" dirty="0"/>
                  <a:t> containing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for every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sz="3200" b="1" dirty="0"/>
                  <a:t> in the interval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𝐈</m:t>
                    </m:r>
                  </m:oMath>
                </a14:m>
                <a:endParaRPr lang="en-US" sz="3200" b="1" dirty="0">
                  <a:solidFill>
                    <a:srgbClr val="00206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charset="0"/>
                            </a:rPr>
                            <m:t>𝐝</m:t>
                          </m:r>
                        </m:num>
                        <m:den>
                          <m:r>
                            <a:rPr lang="en-US" sz="2800" b="1" i="0">
                              <a:latin typeface="Cambria Math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1">
                                  <a:latin typeface="Cambria Math" charset="0"/>
                                </a:rPr>
                                <m:t>𝒂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charset="0"/>
                                </a:rPr>
                                <m:t>𝒙</m:t>
                              </m:r>
                            </m:sup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sz="2800" b="1" i="0">
                                  <a:latin typeface="Cambria Math" charset="0"/>
                                </a:rPr>
                                <m:t>𝐝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𝒕</m:t>
                              </m:r>
                            </m:e>
                          </m:nary>
                        </m:e>
                      </m:d>
                      <m:r>
                        <a:rPr lang="en-US" sz="2800" b="1">
                          <a:latin typeface="Cambria Math" charset="0"/>
                        </a:rPr>
                        <m:t>=</m:t>
                      </m:r>
                      <m:r>
                        <a:rPr lang="en-US" sz="2800" b="1" i="1">
                          <a:latin typeface="Cambria Math" charset="0"/>
                        </a:rPr>
                        <m:t>𝒇</m:t>
                      </m:r>
                      <m:r>
                        <a:rPr lang="en-US" sz="2800" b="1">
                          <a:latin typeface="Cambria Math" charset="0"/>
                        </a:rPr>
                        <m:t>(</m:t>
                      </m:r>
                      <m:r>
                        <a:rPr lang="en-US" sz="2800" b="1" i="1">
                          <a:latin typeface="Cambria Math" charset="0"/>
                        </a:rPr>
                        <m:t>𝒙</m:t>
                      </m:r>
                      <m:r>
                        <a:rPr lang="en-US" sz="2800" b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72733"/>
                <a:ext cx="9144000" cy="44852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98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0"/>
                <a:ext cx="9144000" cy="2254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Proof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Begin by defining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𝑭</m:t>
                    </m:r>
                  </m:oMath>
                </a14:m>
                <a:r>
                  <a:rPr lang="en-US" sz="3200" b="1" dirty="0"/>
                  <a:t> as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54848"/>
              </a:xfrm>
              <a:prstGeom prst="rect">
                <a:avLst/>
              </a:prstGeom>
              <a:blipFill>
                <a:blip r:embed="rId2"/>
                <a:stretch>
                  <a:fillRect l="-1800" t="-3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552078"/>
                <a:ext cx="9144000" cy="4305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by the limit definition of the derivative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can write</a:t>
                </a:r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+∆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                        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+∆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  <m: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nary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  <m: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52078"/>
                <a:ext cx="9144000" cy="4305922"/>
              </a:xfrm>
              <a:prstGeom prst="rect">
                <a:avLst/>
              </a:prstGeom>
              <a:blipFill>
                <a:blip r:embed="rId3"/>
                <a:stretch>
                  <a:fillRect l="-1667" r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04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78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Proof (continued)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+∆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  <m:r>
                                    <a:rPr lang="en-US" sz="3200" b="1" i="0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78509"/>
              </a:xfrm>
              <a:prstGeom prst="rect">
                <a:avLst/>
              </a:prstGeom>
              <a:blipFill>
                <a:blip r:embed="rId2"/>
                <a:stretch>
                  <a:fillRect l="-1800" t="-3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387228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the Mean Value Theorem for Integrals (assuming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)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know there exists a number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in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such that the integral in the expression above is equal 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)∙∆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87228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40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Proof (continued)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Moreover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because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+∆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follows 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as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800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429387"/>
                <a:ext cx="9144000" cy="221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So we obtain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)∙∆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29387"/>
                <a:ext cx="9144000" cy="2218813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054025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/>
                  <a:t>A similar argument can be made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54025"/>
                <a:ext cx="9144000" cy="584775"/>
              </a:xfrm>
              <a:prstGeom prst="rect">
                <a:avLst/>
              </a:prstGeom>
              <a:blipFill>
                <a:blip r:embed="rId4"/>
                <a:stretch>
                  <a:fillRect l="-1667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63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442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Note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You can view the approximation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>
                          <a:latin typeface="Cambria Math" charset="0"/>
                        </a:rPr>
                        <m:t>𝒇</m:t>
                      </m:r>
                      <m:r>
                        <a:rPr lang="en-US" sz="3200" b="1">
                          <a:latin typeface="Cambria Math" charset="0"/>
                        </a:rPr>
                        <m:t>(</m:t>
                      </m:r>
                      <m:r>
                        <a:rPr lang="en-US" sz="3200" b="1">
                          <a:latin typeface="Cambria Math" charset="0"/>
                        </a:rPr>
                        <m:t>𝒙</m:t>
                      </m:r>
                      <m:r>
                        <a:rPr lang="en-US" sz="3200" b="1">
                          <a:latin typeface="Cambria Math" charset="0"/>
                        </a:rPr>
                        <m:t>)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>
                          <a:latin typeface="Cambria Math" charset="0"/>
                        </a:rPr>
                        <m:t>∆</m:t>
                      </m:r>
                      <m:r>
                        <a:rPr lang="en-US" sz="3200" b="1">
                          <a:latin typeface="Cambria Math" charset="0"/>
                        </a:rPr>
                        <m:t>𝒙</m:t>
                      </m:r>
                      <m:r>
                        <a:rPr lang="en-US" sz="3200" b="1">
                          <a:latin typeface="Cambria Math" charset="0"/>
                        </a:rPr>
                        <m:t>≈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>
                              <a:latin typeface="Cambria Math" charset="0"/>
                            </a:rPr>
                            <m:t>𝒙</m:t>
                          </m:r>
                        </m:sub>
                        <m:sup>
                          <m:r>
                            <a:rPr lang="en-US" sz="3200" b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3200" b="1">
                              <a:latin typeface="Cambria Math" charset="0"/>
                            </a:rPr>
                            <m:t>+∆</m:t>
                          </m:r>
                          <m:r>
                            <a:rPr lang="en-US" sz="3200" b="1">
                              <a:latin typeface="Cambria Math" charset="0"/>
                            </a:rPr>
                            <m:t>𝒙</m:t>
                          </m:r>
                        </m:sup>
                        <m:e>
                          <m:r>
                            <a:rPr lang="en-US" sz="3200" b="1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>
                                  <a:latin typeface="Cambria Math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>
                              <a:latin typeface="Cambria Math" charset="0"/>
                            </a:rPr>
                            <m:t>𝐝</m:t>
                          </m:r>
                          <m:r>
                            <a:rPr lang="en-US" sz="3200" b="1">
                              <a:latin typeface="Cambria Math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442464"/>
              </a:xfrm>
              <a:prstGeom prst="rect">
                <a:avLst/>
              </a:prstGeom>
              <a:blipFill>
                <a:blip r:embed="rId2"/>
                <a:stretch>
                  <a:fillRect l="-1800" t="-3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538154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as saying that the area of the rectangle of height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and width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is approximately equal to the area of the region lying between the graph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and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on the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en-US" sz="3200" b="1" dirty="0"/>
                  <a:t> below.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38154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780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Note that the </a:t>
                </a:r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Second Fundamental Theorem of Calculus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b="1" dirty="0"/>
                  <a:t>tells us that when a function is continuous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can be sure that it has an antiderivative. 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800" r="-2133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787676"/>
                <a:ext cx="44958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This antiderivative need not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however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be an elementary function.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676"/>
                <a:ext cx="4495800" cy="3046988"/>
              </a:xfrm>
              <a:prstGeom prst="rect">
                <a:avLst/>
              </a:prstGeom>
              <a:blipFill rotWithShape="0">
                <a:blip r:embed="rId4"/>
                <a:stretch>
                  <a:fillRect l="-3388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975" y="2362200"/>
            <a:ext cx="420549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6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3746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6. The Second Fundamental Theorem of Calculus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Evaluate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charset="0"/>
                            </a:rPr>
                            <m:t>𝐝</m:t>
                          </m:r>
                        </m:num>
                        <m:den>
                          <m:r>
                            <a:rPr lang="en-US" sz="2800" b="1" i="0">
                              <a:latin typeface="Cambria Math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1" i="1">
                                  <a:latin typeface="Cambria Math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charset="0"/>
                                </a:rPr>
                                <m:t>𝒙</m:t>
                              </m:r>
                            </m:sup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>
                                          <a:latin typeface="Cambria Math" charset="0"/>
                                        </a:rPr>
                                        <m:t>𝒕</m:t>
                                      </m:r>
                                    </m:e>
                                    <m:sup>
                                      <m:r>
                                        <a:rPr lang="en-US" sz="2800" b="1" i="1"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𝟏</m:t>
                                  </m:r>
                                </m:e>
                              </m:rad>
                              <m:r>
                                <a:rPr lang="en-US" sz="2800" b="1" i="0">
                                  <a:latin typeface="Cambria Math" charset="0"/>
                                </a:rPr>
                                <m:t>𝐝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𝒕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46603"/>
              </a:xfrm>
              <a:prstGeom prst="rect">
                <a:avLst/>
              </a:prstGeom>
              <a:blipFill rotWithShape="0">
                <a:blip r:embed="rId2"/>
                <a:stretch>
                  <a:fillRect l="-1800" r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3982856"/>
                <a:ext cx="9144000" cy="2494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Note 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𝒕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𝟏</m:t>
                        </m:r>
                      </m:e>
                    </m:rad>
                  </m:oMath>
                </a14:m>
                <a:r>
                  <a:rPr lang="en-US" sz="3200" b="1" dirty="0"/>
                  <a:t> is continuous on the entire real number line.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82856"/>
                <a:ext cx="9144000" cy="2494144"/>
              </a:xfrm>
              <a:prstGeom prst="rect">
                <a:avLst/>
              </a:prstGeom>
              <a:blipFill rotWithShape="0">
                <a:blip r:embed="rId3"/>
                <a:stretch>
                  <a:fillRect l="-1800" r="-1667" b="-3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236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10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So using the </a:t>
                </a:r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Second Fundamental Theorem of Calculus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can write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>
                              <a:latin typeface="Cambria Math" charset="0"/>
                            </a:rPr>
                            <m:t>𝐝</m:t>
                          </m:r>
                        </m:num>
                        <m:den>
                          <m:r>
                            <a:rPr lang="en-US" sz="3200" b="1" i="0">
                              <a:latin typeface="Cambria Math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b="1" i="1">
                                  <a:latin typeface="Cambria Math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sup>
                            <m:e>
                              <m:rad>
                                <m:radPr>
                                  <m:degHide m:val="o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</a:rPr>
                                        <m:t>𝒕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𝟏</m:t>
                                  </m:r>
                                </m:e>
                              </m:rad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 i="0">
                                  <a:latin typeface="Cambria Math" charset="0"/>
                                </a:rPr>
                                <m:t>𝐝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𝒕</m:t>
                              </m:r>
                            </m:e>
                          </m:nary>
                        </m:e>
                      </m:d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e>
                      </m:ra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106060"/>
              </a:xfrm>
              <a:prstGeom prst="rect">
                <a:avLst/>
              </a:prstGeom>
              <a:blipFill>
                <a:blip r:embed="rId2"/>
                <a:stretch>
                  <a:fillRect l="-1800" r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896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90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7. The Second Fundamental Theorem 				of Calculus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derivative of </a:t>
                </a:r>
                <a:endParaRPr lang="en-US" sz="3200" b="1" i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charset="0"/>
                        </a:rPr>
                        <m:t>𝑭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sz="2800" b="1" i="1">
                                  <a:latin typeface="Cambria Math" charset="0"/>
                                  <a:ea typeface="Cambria Math"/>
                                </a:rPr>
                                <m:t>𝝅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sz="2800" b="1" i="1">
                                  <a:latin typeface="Cambria Math" charset="0"/>
                                  <a:ea typeface="Cambria Math"/>
                                </a:rPr>
                                <m:t>𝟑</m:t>
                              </m:r>
                            </m:den>
                          </m:f>
                        </m:sub>
                        <m:sup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charset="0"/>
                                </a:rPr>
                                <m:t>𝟑</m:t>
                              </m:r>
                            </m:sup>
                          </m:sSup>
                        </m:sup>
                        <m:e>
                          <m:func>
                            <m:func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𝒕</m:t>
                              </m:r>
                            </m:e>
                          </m:func>
                          <m:r>
                            <a:rPr lang="en-US" sz="2800" b="1" i="0">
                              <a:latin typeface="Cambria Math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90947"/>
              </a:xfrm>
              <a:prstGeom prst="rect">
                <a:avLst/>
              </a:prstGeom>
              <a:blipFill>
                <a:blip r:embed="rId2"/>
                <a:stretch>
                  <a:fillRect l="-1800" t="-2851" r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2716097"/>
                <a:ext cx="9144000" cy="4141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Using the substitution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𝒖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𝟑</m:t>
                        </m:r>
                      </m:sup>
                    </m:sSup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can apply the </a:t>
                </a:r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Second Fundamental Theorem of Calculus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b="1" dirty="0"/>
                  <a:t>combined with the </a:t>
                </a:r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Chain Rule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b="1" dirty="0"/>
                  <a:t>as shown below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num>
                      <m:den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den>
                    </m:f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en-US" sz="3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sz="3200" b="1" dirty="0"/>
                  <a:t>		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by the chain rule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16097"/>
                <a:ext cx="9144000" cy="4141903"/>
              </a:xfrm>
              <a:prstGeom prst="rect">
                <a:avLst/>
              </a:prstGeom>
              <a:blipFill>
                <a:blip r:embed="rId3"/>
                <a:stretch>
                  <a:fillRect l="-1800" r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65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4281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4349809"/>
                <a:ext cx="9144000" cy="2185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2800" b="1" dirty="0"/>
                  <a:t> Differentiation 		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2800" b="1" dirty="0"/>
                  <a:t> Definite integration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. Differentiation and definite integration have an 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“</a:t>
                </a:r>
                <a:r>
                  <a:rPr lang="en-US" sz="2800" b="1" dirty="0"/>
                  <a:t>inverse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”</a:t>
                </a:r>
                <a:r>
                  <a:rPr lang="en-US" sz="2800" b="1" dirty="0"/>
                  <a:t> relationship.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49809"/>
                <a:ext cx="9144000" cy="2185214"/>
              </a:xfrm>
              <a:prstGeom prst="rect">
                <a:avLst/>
              </a:prstGeom>
              <a:blipFill>
                <a:blip r:embed="rId3"/>
                <a:stretch>
                  <a:fillRect l="-1333" r="-1333" b="-3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248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759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23"/>
                                    </m:r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m:rPr>
                                      <m:brk m:alnAt="23"/>
                                    </m:r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𝟑</m:t>
                                  </m:r>
                                </m:den>
                              </m:f>
                            </m:sub>
                            <m:sup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sup>
                            <m:e>
                              <m:func>
                                <m:func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func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nary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759841"/>
              </a:xfrm>
              <a:prstGeom prst="rect">
                <a:avLst/>
              </a:prstGeom>
              <a:blipFill>
                <a:blip r:embed="rId2"/>
                <a:stretch>
                  <a:fillRect l="-1800" t="-4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085402"/>
                <a:ext cx="9144000" cy="1267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23"/>
                                    </m:r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m:rPr>
                                      <m:brk m:alnAt="23"/>
                                    </m:r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𝟑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func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nary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85402"/>
                <a:ext cx="9144000" cy="12673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688515"/>
                <a:ext cx="9144000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func>
                        </m:e>
                      </m:d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88515"/>
                <a:ext cx="9144000" cy="57868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472681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the integrand in this example is easily integrated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can verify the obtained derivative.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∗∗∗</m:t>
                    </m:r>
                  </m:oMath>
                </a14:m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72681"/>
                <a:ext cx="9144000" cy="2308324"/>
              </a:xfrm>
              <a:prstGeom prst="rect">
                <a:avLst/>
              </a:prstGeom>
              <a:blipFill>
                <a:blip r:embed="rId5"/>
                <a:stretch>
                  <a:fillRect l="-1667" r="-166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86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482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sz="3200" b="1" i="1">
                                  <a:latin typeface="Cambria Math" charset="0"/>
                                  <a:ea typeface="Cambria Math"/>
                                </a:rPr>
                                <m:t>𝝅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sz="3200" b="1" i="1">
                                  <a:latin typeface="Cambria Math" charset="0"/>
                                  <a:ea typeface="Cambria Math"/>
                                </a:rPr>
                                <m:t>𝟑</m:t>
                              </m:r>
                            </m:den>
                          </m:f>
                        </m:sub>
                        <m:sup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charset="0"/>
                                </a:rPr>
                                <m:t>𝟑</m:t>
                              </m:r>
                            </m:sup>
                          </m:sSup>
                        </m:sup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𝒕</m:t>
                              </m:r>
                            </m:e>
                          </m:func>
                          <m:r>
                            <a:rPr lang="en-US" sz="3200" b="1">
                              <a:latin typeface="Cambria Math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𝒕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func>
                        </m:e>
                      </m:d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sz="3200" b="1" i="1">
                                  <a:latin typeface="Cambria Math" charset="0"/>
                                  <a:ea typeface="Cambria Math"/>
                                </a:rPr>
                                <m:t>𝝅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sz="3200" b="1" i="1">
                                  <a:latin typeface="Cambria Math" charset="0"/>
                                  <a:ea typeface="Cambria Math"/>
                                </a:rPr>
                                <m:t>𝟑</m:t>
                              </m:r>
                            </m:den>
                          </m:f>
                        </m:sub>
                        <m:sup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𝟑</m:t>
                              </m:r>
                            </m:sup>
                          </m:sSup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</m:oMath>
                  </m:oMathPara>
                </a14:m>
                <a:endParaRPr lang="en-US" sz="3200" b="1" dirty="0">
                  <a:ea typeface="Cambria Math"/>
                </a:endParaRP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3"/>
                                </m:rPr>
                                <a:rPr lang="en-US" sz="3200" b="1" i="1">
                                  <a:latin typeface="Cambria Math" charset="0"/>
                                  <a:ea typeface="Cambria Math"/>
                                </a:rPr>
                                <m:t>𝝅</m:t>
                              </m:r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US" sz="3200" b="1" i="1">
                                  <a:latin typeface="Cambria Math" charset="0"/>
                                  <a:ea typeface="Cambria Math"/>
                                </a:rPr>
                                <m:t>𝟑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𝑭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23"/>
                                        </m:rPr>
                                        <a:rPr lang="en-US" sz="3200" b="1" i="1">
                                          <a:latin typeface="Cambria Math" charset="0"/>
                                          <a:ea typeface="Cambria Math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23"/>
                                        </m:rPr>
                                        <a:rPr lang="en-US" sz="3200" b="1" i="1">
                                          <a:latin typeface="Cambria Math" charset="0"/>
                                          <a:ea typeface="Cambria Math"/>
                                        </a:rPr>
                                        <m:t>𝟑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482078"/>
              </a:xfrm>
              <a:prstGeom prst="rect">
                <a:avLst/>
              </a:prstGeo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574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09800"/>
            <a:ext cx="9144000" cy="2438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Integration:</a:t>
            </a:r>
          </a:p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 Change Theorem</a:t>
            </a:r>
          </a:p>
        </p:txBody>
      </p:sp>
    </p:spTree>
    <p:extLst>
      <p:ext uri="{BB962C8B-B14F-4D97-AF65-F5344CB8AC3E}">
        <p14:creationId xmlns:p14="http://schemas.microsoft.com/office/powerpoint/2010/main" val="2275835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173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𝐅𝐮𝐧𝐝𝐚𝐦𝐞𝐧𝐭𝐚𝐥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𝐂𝐚𝐥𝐜𝐮𝐥𝐮𝐬</m:t>
                    </m:r>
                  </m:oMath>
                </a14:m>
                <a:r>
                  <a:rPr lang="en-US" sz="3200" b="1" dirty="0"/>
                  <a:t> states that 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continuous on the closed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𝑭</m:t>
                    </m:r>
                  </m:oMath>
                </a14:m>
                <a:r>
                  <a:rPr lang="en-US" sz="3200" b="1" dirty="0"/>
                  <a:t> is an antiderivative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/>
                  <a:t>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𝐛</m:t>
                        </m:r>
                      </m:e>
                    </m:d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3200" b="1" dirty="0"/>
                  <a:t> then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charset="0"/>
                            </a:rPr>
                            <m:t>𝒃</m:t>
                          </m:r>
                        </m:e>
                      </m:d>
                      <m:r>
                        <a:rPr lang="en-US" sz="3200" b="1" i="1" smtClean="0">
                          <a:latin typeface="Cambria Math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charset="0"/>
                        </a:rPr>
                        <m:t>𝑭</m:t>
                      </m:r>
                      <m:r>
                        <a:rPr lang="en-US" sz="3200" b="1" i="1" smtClean="0">
                          <a:latin typeface="Cambria Math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charset="0"/>
                        </a:rPr>
                        <m:t>𝒂</m:t>
                      </m:r>
                      <m:r>
                        <a:rPr lang="en-US" sz="3200" b="1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173515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161813"/>
                <a:ext cx="9144000" cy="2696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But because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),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this statement can be rewritten as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charset="0"/>
                            </a:rPr>
                            <m:t>𝑭</m:t>
                          </m:r>
                          <m:r>
                            <a:rPr lang="en-US" sz="3200" b="1" i="1" smtClean="0">
                              <a:latin typeface="Cambria Math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>
                              <a:latin typeface="Cambria Math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r>
                        <a:rPr lang="en-US" sz="3200" b="1" i="1">
                          <a:latin typeface="Cambria Math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𝒃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</a:rPr>
                        <m:t>−</m:t>
                      </m:r>
                      <m:r>
                        <a:rPr lang="en-US" sz="3200" b="1" i="1">
                          <a:latin typeface="Cambria Math" charset="0"/>
                        </a:rPr>
                        <m:t>𝑭</m:t>
                      </m:r>
                      <m:r>
                        <a:rPr lang="en-US" sz="3200" b="1" i="1">
                          <a:latin typeface="Cambria Math" charset="0"/>
                        </a:rPr>
                        <m:t>(</m:t>
                      </m:r>
                      <m:r>
                        <a:rPr lang="en-US" sz="3200" b="1" i="1">
                          <a:latin typeface="Cambria Math" charset="0"/>
                        </a:rPr>
                        <m:t>𝒂</m:t>
                      </m:r>
                      <m:r>
                        <a:rPr lang="en-US" sz="3200" b="1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61813"/>
                <a:ext cx="9144000" cy="2696187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86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Here the quantity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𝑭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𝒃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𝑭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/>
                  <a:t> represents the </a:t>
                </a:r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net change</a:t>
                </a:r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𝑭</m:t>
                    </m:r>
                  </m:oMath>
                </a14:m>
                <a:r>
                  <a:rPr lang="en-US" sz="3200" b="1" i="1" dirty="0"/>
                  <a:t> </a:t>
                </a:r>
                <a:r>
                  <a:rPr lang="en-US" sz="3200" b="1" dirty="0"/>
                  <a:t>on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800" r="-2133" b="-9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121190"/>
                <a:ext cx="9144000" cy="473681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Theorem 4. The Net Change Theorem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definite integral of the rate of change of a quantity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𝑭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gives the total change (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net change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)</a:t>
                </a:r>
                <a:r>
                  <a:rPr lang="en-US" sz="3200" b="1" dirty="0"/>
                  <a:t> in that quantity on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21190"/>
                <a:ext cx="9144000" cy="4736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99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393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8. Using the Net Change Theorem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chemical flows into a storage tank at a rate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𝟏𝟖𝟎</m:t>
                    </m:r>
                    <m:r>
                      <a:rPr lang="en-US" sz="3200" b="1" smtClean="0">
                        <a:solidFill>
                          <a:srgbClr val="00206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𝟑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𝒕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liters per minute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𝟎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𝒕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𝟔𝟎</m:t>
                    </m:r>
                  </m:oMath>
                </a14:m>
                <a:r>
                  <a:rPr lang="en-US" sz="3200" b="1" dirty="0"/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Find the amount of the chemical that flows into the tank during the first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lang="en-US" sz="3200" b="1" dirty="0"/>
                  <a:t> minutes.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39540"/>
              </a:xfrm>
              <a:prstGeom prst="rect">
                <a:avLst/>
              </a:prstGeom>
              <a:blipFill>
                <a:blip r:embed="rId2"/>
                <a:stretch>
                  <a:fillRect l="-1800" r="-1667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8100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𝒄</m:t>
                    </m:r>
                    <m:r>
                      <a:rPr lang="en-US" sz="3200" b="1" smtClean="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𝒕</m:t>
                    </m:r>
                    <m:r>
                      <a:rPr lang="en-US" sz="3200" b="1" smtClean="0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be the amount of the chemical in the tank at time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𝒕</m:t>
                    </m:r>
                  </m:oMath>
                </a14:m>
                <a:r>
                  <a:rPr lang="en-US" sz="3200" b="1" dirty="0"/>
                  <a:t>. Then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𝒄</m:t>
                    </m:r>
                    <m:r>
                      <a:rPr lang="en-US" sz="3200" b="1" smtClean="0">
                        <a:solidFill>
                          <a:srgbClr val="002060"/>
                        </a:solidFill>
                        <a:latin typeface="Cambria Math" charset="0"/>
                      </a:rPr>
                      <m:t>′(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𝒕</m:t>
                    </m:r>
                    <m:r>
                      <a:rPr lang="en-US" sz="3200" b="1" smtClean="0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represents the rate at which the chemical flows into the tank at time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𝒕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000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800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44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3986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During the first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lang="en-US" sz="3200" b="1" dirty="0"/>
                  <a:t> minutes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amount that flows into the tank is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𝟐𝟎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𝟐𝟎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𝟏𝟖𝟎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𝟒𝟐𝟎𝟎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86989"/>
              </a:xfrm>
              <a:prstGeom prst="rect">
                <a:avLst/>
              </a:prstGeom>
              <a:blipFill>
                <a:blip r:embed="rId2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41148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amount that flows into the tank during the first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minutes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𝟒𝟐𝟎𝟎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liters.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148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7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Another way to illustrate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𝐍𝐞𝐭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𝐂𝐡𝐚𝐧𝐠𝐞</m:t>
                    </m:r>
                  </m:oMath>
                </a14:m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</m:oMath>
                </a14:m>
                <a:r>
                  <a:rPr lang="en-US" sz="3200" b="1" dirty="0"/>
                  <a:t> is to examine the velocity of a particle moving along a straight line 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𝒔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𝒕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is the position at time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𝒕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200400"/>
                <a:ext cx="9144000" cy="2111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Then its velocity 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and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0400"/>
                <a:ext cx="9144000" cy="2111412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52883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definite integral represents the net change in position (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displacement</a:t>
            </a:r>
            <a:r>
              <a:rPr lang="en-US" sz="3200" b="1" dirty="0"/>
              <a:t>) of the particle.</a:t>
            </a:r>
          </a:p>
        </p:txBody>
      </p:sp>
    </p:spTree>
    <p:extLst>
      <p:ext uri="{BB962C8B-B14F-4D97-AF65-F5344CB8AC3E}">
        <p14:creationId xmlns:p14="http://schemas.microsoft.com/office/powerpoint/2010/main" val="371041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calculating the total distance traveled by the particle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must consider the intervals 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and the intervals 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947193"/>
                <a:ext cx="9144000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particle moves to the left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particle moves to the right.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47193"/>
                <a:ext cx="9144000" cy="2462213"/>
              </a:xfrm>
              <a:prstGeom prst="rect">
                <a:avLst/>
              </a:prstGeom>
              <a:blipFill>
                <a:blip r:embed="rId3"/>
                <a:stretch>
                  <a:fillRect l="-1533" r="-1667" b="-4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calculate the total distance traveled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integrate the absolute value of velocity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51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742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So the displacement of and the total distance traveled by the particle over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2800" b="1" dirty="0"/>
                  <a:t> can be written as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Displacement </a:t>
                </a:r>
                <a:r>
                  <a:rPr lang="en-US" sz="2800" b="1" dirty="0"/>
                  <a:t>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2800" b="1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Total distance </a:t>
                </a:r>
                <a:r>
                  <a:rPr lang="en-US" sz="2800" b="1" dirty="0"/>
                  <a:t>traveled on 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2800" b="1" dirty="0"/>
                  <a:t>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2800" b="1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742615"/>
              </a:xfrm>
              <a:prstGeom prst="rect">
                <a:avLst/>
              </a:prstGeom>
              <a:blipFill>
                <a:blip r:embed="rId2"/>
                <a:stretch>
                  <a:fillRect l="-133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836" y="2590800"/>
            <a:ext cx="429916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29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The slope of the tangent line is defined using the quotient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𝐲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/∆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(slope of the secant line).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Similarly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area of a region under a curve was defined using the product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𝐲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∙∆</m:t>
                    </m:r>
                    <m:r>
                      <a:rPr lang="en-US" sz="32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(area of a rectangle).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093428"/>
              </a:xfrm>
              <a:prstGeom prst="rect">
                <a:avLst/>
              </a:prstGeom>
              <a:blipFill>
                <a:blip r:embed="rId2"/>
                <a:stretch>
                  <a:fillRect l="-1533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3886417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 at least in the primitive approximation stage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operations of differentiation and definite integration appear to have an inverse relationship.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6417"/>
                <a:ext cx="9144000" cy="2971583"/>
              </a:xfrm>
              <a:prstGeom prst="rect">
                <a:avLst/>
              </a:prstGeom>
              <a:blipFill>
                <a:blip r:embed="rId3"/>
                <a:stretch>
                  <a:fillRect l="-16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21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9. Using the Net Change Theorem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Suppose that the daily cost function for a small manufacturing firm is given (in dollars)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𝟏𝟖𝟎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307819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 the marginal cost function is given (in dollars per unit)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𝟏𝟖𝟎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07819"/>
                <a:ext cx="9144000" cy="1492781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060419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What is the change in cost as production is increased from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 units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3200" b="1" dirty="0"/>
                  <a:t> units?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60419"/>
                <a:ext cx="9144000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09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68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That change is equal to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𝟏𝟖𝟎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𝟐𝟎𝟎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𝟏𝟖𝟎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𝟐𝟎𝟎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𝟏𝟖𝟎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=$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𝟗𝟎𝟎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68660"/>
              </a:xfrm>
              <a:prstGeom prst="rect">
                <a:avLst/>
              </a:prstGeom>
              <a:blipFill rotWithShape="0"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4015481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Notice 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𝟏𝟖𝟎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</m:oMath>
                </a14:m>
                <a:r>
                  <a:rPr lang="en-US" sz="3200" b="1" dirty="0"/>
                  <a:t> is equal to the area between the graph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and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from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 to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15481"/>
                <a:ext cx="9144000" cy="2232919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505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969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Therefore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𝟏𝟖𝟎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969950"/>
              </a:xfrm>
              <a:prstGeom prst="rect">
                <a:avLst/>
              </a:prstGeom>
              <a:blipFill rotWithShape="0"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1622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4648200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other words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change in cost from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 to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3200" b="1" dirty="0"/>
                  <a:t> is equal to the area between the marginal cost function and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from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 to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3200" b="1" dirty="0"/>
                  <a:t> (see Figure).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648200" cy="6740307"/>
              </a:xfrm>
              <a:prstGeom prst="rect">
                <a:avLst/>
              </a:prstGeom>
              <a:blipFill rotWithShape="0">
                <a:blip r:embed="rId2"/>
                <a:stretch>
                  <a:fillRect l="-3539" r="-3145" b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458" y="1"/>
            <a:ext cx="3546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55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6200" y="2774446"/>
            <a:ext cx="8991600" cy="10355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002060"/>
                </a:solidFill>
              </a:rPr>
              <a:t>Thank you for attention</a:t>
            </a:r>
            <a:endParaRPr lang="en-US" sz="5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7073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525175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The Fundamental Theorem of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Calculus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a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continuous on the closed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3200" b="1" dirty="0"/>
                  <a:t> is an antiderivative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on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800" b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2517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61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Proof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3200" b="1" dirty="0"/>
                  <a:t> be any partition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&lt;…&lt;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2"/>
                <a:stretch>
                  <a:fillRect l="-1800" t="-4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211782"/>
                <a:ext cx="9144000" cy="4036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By pairwise subtraction and addition of like terms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write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−…−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  <m:r>
                                    <a:rPr lang="en-US" sz="2800" b="1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11782"/>
                <a:ext cx="9144000" cy="4036618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38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Proof 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33400"/>
                <a:ext cx="9144000" cy="3217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By the Mean Value Theorem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already know that there exists a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3200" b="1" dirty="0"/>
                  <a:t> in the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baseline="30000" dirty="0"/>
                  <a:t>th</a:t>
                </a:r>
                <a:r>
                  <a:rPr lang="en-US" sz="3200" b="1" dirty="0"/>
                  <a:t> subinterval such that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"/>
                <a:ext cx="9144000" cy="3217035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3961644"/>
                <a:ext cx="9144000" cy="28266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3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and obtain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2800" b="1" i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61644"/>
                <a:ext cx="9144000" cy="2826608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79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903</TotalTime>
  <Words>2722</Words>
  <Application>Microsoft Office PowerPoint</Application>
  <PresentationFormat>Ekran Gösterisi (4:3)</PresentationFormat>
  <Paragraphs>251</Paragraphs>
  <Slides>64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64</vt:i4>
      </vt:variant>
    </vt:vector>
  </HeadingPairs>
  <TitlesOfParts>
    <vt:vector size="71" baseType="lpstr">
      <vt:lpstr>Arial</vt:lpstr>
      <vt:lpstr>Cambria Math</vt:lpstr>
      <vt:lpstr>Century Gothic</vt:lpstr>
      <vt:lpstr>Courier New</vt:lpstr>
      <vt:lpstr>Palatino Linotype</vt:lpstr>
      <vt:lpstr>Wingdings</vt:lpstr>
      <vt:lpstr>Executive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Gnl Hmbtv</cp:lastModifiedBy>
  <cp:revision>196</cp:revision>
  <dcterms:created xsi:type="dcterms:W3CDTF">2006-08-16T00:00:00Z</dcterms:created>
  <dcterms:modified xsi:type="dcterms:W3CDTF">2021-04-12T17:06:32Z</dcterms:modified>
</cp:coreProperties>
</file>